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12192000"/>
  <p:notesSz cx="6858000" cy="9144000"/>
  <p:embeddedFontLst>
    <p:embeddedFont>
      <p:font typeface="Corbel"/>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8" roundtripDataSignature="AMtx7mi5x0L1zeR3ylXG2sTR11rR/JMBd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Corbel-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orbel-italic.fntdata"/><Relationship Id="rId25" Type="http://schemas.openxmlformats.org/officeDocument/2006/relationships/font" Target="fonts/Corbel-bold.fntdata"/><Relationship Id="rId28" Type="http://customschemas.google.com/relationships/presentationmetadata" Target="metadata"/><Relationship Id="rId27" Type="http://schemas.openxmlformats.org/officeDocument/2006/relationships/font" Target="fonts/Corbel-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5" name="Google Shape;9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69" name="Google Shape;16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7" name="Google Shape;17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85" name="Google Shape;18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93" name="Google Shape;19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01" name="Google Shape;201;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09" name="Google Shape;20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7" name="Google Shape;21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24" name="Google Shape;22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33" name="Google Shape;233;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6" name="Google Shape;10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3" name="Google Shape;11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0" name="Google Shape;12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8" name="Google Shape;12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6" name="Google Shape;13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4" name="Google Shape;144;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3" name="Google Shape;15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61" name="Google Shape;16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15" name="Shape 15"/>
        <p:cNvGrpSpPr/>
        <p:nvPr/>
      </p:nvGrpSpPr>
      <p:grpSpPr>
        <a:xfrm>
          <a:off x="0" y="0"/>
          <a:ext cx="0" cy="0"/>
          <a:chOff x="0" y="0"/>
          <a:chExt cx="0" cy="0"/>
        </a:xfrm>
      </p:grpSpPr>
      <p:sp>
        <p:nvSpPr>
          <p:cNvPr id="16" name="Google Shape;16;p20"/>
          <p:cNvSpPr/>
          <p:nvPr/>
        </p:nvSpPr>
        <p:spPr>
          <a:xfrm>
            <a:off x="0" y="0"/>
            <a:ext cx="12192000" cy="6858000"/>
          </a:xfrm>
          <a:prstGeom prst="rect">
            <a:avLst/>
          </a:prstGeom>
          <a:solidFill>
            <a:srgbClr val="A723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pic>
        <p:nvPicPr>
          <p:cNvPr id="17" name="Google Shape;17;p20"/>
          <p:cNvPicPr preferRelativeResize="0"/>
          <p:nvPr/>
        </p:nvPicPr>
        <p:blipFill rotWithShape="1">
          <a:blip r:embed="rId2">
            <a:alphaModFix/>
          </a:blip>
          <a:srcRect b="0" l="39835" r="0" t="0"/>
          <a:stretch/>
        </p:blipFill>
        <p:spPr>
          <a:xfrm>
            <a:off x="8512175" y="6067425"/>
            <a:ext cx="3525838" cy="731838"/>
          </a:xfrm>
          <a:prstGeom prst="rect">
            <a:avLst/>
          </a:prstGeom>
          <a:noFill/>
          <a:ln>
            <a:noFill/>
          </a:ln>
        </p:spPr>
      </p:pic>
      <p:sp>
        <p:nvSpPr>
          <p:cNvPr id="18" name="Google Shape;18;p20"/>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SzPts val="1400"/>
              <a:buNone/>
              <a:defRPr b="0" i="0" sz="59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19" name="Google Shape;19;p20"/>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20" name="Google Shape;20;p20"/>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0"/>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0"/>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i="0" sz="1200" u="none" cap="none" strike="noStrike">
                <a:solidFill>
                  <a:schemeClr val="accent1"/>
                </a:solidFill>
                <a:latin typeface="Corbel"/>
                <a:ea typeface="Corbel"/>
                <a:cs typeface="Corbel"/>
                <a:sym typeface="Corbel"/>
              </a:defRPr>
            </a:lvl1pPr>
            <a:lvl2pPr indent="0" lvl="1" marL="0" algn="r">
              <a:spcBef>
                <a:spcPts val="0"/>
              </a:spcBef>
              <a:spcAft>
                <a:spcPts val="0"/>
              </a:spcAft>
              <a:buNone/>
              <a:defRPr b="1" i="0" sz="1200" u="none" cap="none" strike="noStrike">
                <a:solidFill>
                  <a:schemeClr val="accent1"/>
                </a:solidFill>
                <a:latin typeface="Corbel"/>
                <a:ea typeface="Corbel"/>
                <a:cs typeface="Corbel"/>
                <a:sym typeface="Corbel"/>
              </a:defRPr>
            </a:lvl2pPr>
            <a:lvl3pPr indent="0" lvl="2" marL="0" algn="r">
              <a:spcBef>
                <a:spcPts val="0"/>
              </a:spcBef>
              <a:spcAft>
                <a:spcPts val="0"/>
              </a:spcAft>
              <a:buNone/>
              <a:defRPr b="1" i="0" sz="1200" u="none" cap="none" strike="noStrike">
                <a:solidFill>
                  <a:schemeClr val="accent1"/>
                </a:solidFill>
                <a:latin typeface="Corbel"/>
                <a:ea typeface="Corbel"/>
                <a:cs typeface="Corbel"/>
                <a:sym typeface="Corbel"/>
              </a:defRPr>
            </a:lvl3pPr>
            <a:lvl4pPr indent="0" lvl="3" marL="0" algn="r">
              <a:spcBef>
                <a:spcPts val="0"/>
              </a:spcBef>
              <a:spcAft>
                <a:spcPts val="0"/>
              </a:spcAft>
              <a:buNone/>
              <a:defRPr b="1" i="0" sz="1200" u="none" cap="none" strike="noStrike">
                <a:solidFill>
                  <a:schemeClr val="accent1"/>
                </a:solidFill>
                <a:latin typeface="Corbel"/>
                <a:ea typeface="Corbel"/>
                <a:cs typeface="Corbel"/>
                <a:sym typeface="Corbel"/>
              </a:defRPr>
            </a:lvl4pPr>
            <a:lvl5pPr indent="0" lvl="4" marL="0" algn="r">
              <a:spcBef>
                <a:spcPts val="0"/>
              </a:spcBef>
              <a:spcAft>
                <a:spcPts val="0"/>
              </a:spcAft>
              <a:buNone/>
              <a:defRPr b="1" i="0" sz="1200" u="none" cap="none" strike="noStrike">
                <a:solidFill>
                  <a:schemeClr val="accent1"/>
                </a:solidFill>
                <a:latin typeface="Corbel"/>
                <a:ea typeface="Corbel"/>
                <a:cs typeface="Corbel"/>
                <a:sym typeface="Corbel"/>
              </a:defRPr>
            </a:lvl5pPr>
            <a:lvl6pPr indent="0" lvl="5" marL="0" algn="r">
              <a:spcBef>
                <a:spcPts val="0"/>
              </a:spcBef>
              <a:spcAft>
                <a:spcPts val="0"/>
              </a:spcAft>
              <a:buNone/>
              <a:defRPr b="1" i="0" sz="1200" u="none" cap="none" strike="noStrike">
                <a:solidFill>
                  <a:schemeClr val="accent1"/>
                </a:solidFill>
                <a:latin typeface="Corbel"/>
                <a:ea typeface="Corbel"/>
                <a:cs typeface="Corbel"/>
                <a:sym typeface="Corbel"/>
              </a:defRPr>
            </a:lvl6pPr>
            <a:lvl7pPr indent="0" lvl="6" marL="0" algn="r">
              <a:spcBef>
                <a:spcPts val="0"/>
              </a:spcBef>
              <a:spcAft>
                <a:spcPts val="0"/>
              </a:spcAft>
              <a:buNone/>
              <a:defRPr b="1" i="0" sz="1200" u="none" cap="none" strike="noStrike">
                <a:solidFill>
                  <a:schemeClr val="accent1"/>
                </a:solidFill>
                <a:latin typeface="Corbel"/>
                <a:ea typeface="Corbel"/>
                <a:cs typeface="Corbel"/>
                <a:sym typeface="Corbel"/>
              </a:defRPr>
            </a:lvl7pPr>
            <a:lvl8pPr indent="0" lvl="7" marL="0" algn="r">
              <a:spcBef>
                <a:spcPts val="0"/>
              </a:spcBef>
              <a:spcAft>
                <a:spcPts val="0"/>
              </a:spcAft>
              <a:buNone/>
              <a:defRPr b="1" i="0" sz="1200" u="none" cap="none" strike="noStrike">
                <a:solidFill>
                  <a:schemeClr val="accent1"/>
                </a:solidFill>
                <a:latin typeface="Corbel"/>
                <a:ea typeface="Corbel"/>
                <a:cs typeface="Corbel"/>
                <a:sym typeface="Corbel"/>
              </a:defRPr>
            </a:lvl8pPr>
            <a:lvl9pPr indent="0" lvl="8" marL="0" algn="r">
              <a:spcBef>
                <a:spcPts val="0"/>
              </a:spcBef>
              <a:spcAft>
                <a:spcPts val="0"/>
              </a:spcAft>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23" name="Shape 23"/>
        <p:cNvGrpSpPr/>
        <p:nvPr/>
      </p:nvGrpSpPr>
      <p:grpSpPr>
        <a:xfrm>
          <a:off x="0" y="0"/>
          <a:ext cx="0" cy="0"/>
          <a:chOff x="0" y="0"/>
          <a:chExt cx="0" cy="0"/>
        </a:xfrm>
      </p:grpSpPr>
      <p:sp>
        <p:nvSpPr>
          <p:cNvPr id="24" name="Google Shape;24;p21"/>
          <p:cNvSpPr/>
          <p:nvPr/>
        </p:nvSpPr>
        <p:spPr>
          <a:xfrm>
            <a:off x="0" y="0"/>
            <a:ext cx="12192000" cy="1225550"/>
          </a:xfrm>
          <a:prstGeom prst="rect">
            <a:avLst/>
          </a:prstGeom>
          <a:solidFill>
            <a:srgbClr val="C3404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25" name="Google Shape;25;p21"/>
          <p:cNvSpPr txBox="1"/>
          <p:nvPr>
            <p:ph idx="1" type="body"/>
          </p:nvPr>
        </p:nvSpPr>
        <p:spPr>
          <a:xfrm>
            <a:off x="262463" y="1750000"/>
            <a:ext cx="11384894" cy="80772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26" name="Google Shape;26;p21"/>
          <p:cNvSpPr txBox="1"/>
          <p:nvPr>
            <p:ph idx="2" type="body"/>
          </p:nvPr>
        </p:nvSpPr>
        <p:spPr>
          <a:xfrm>
            <a:off x="262464" y="2817976"/>
            <a:ext cx="11384893" cy="3720936"/>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27" name="Google Shape;27;p21"/>
          <p:cNvSpPr txBox="1"/>
          <p:nvPr>
            <p:ph idx="3" type="body"/>
          </p:nvPr>
        </p:nvSpPr>
        <p:spPr>
          <a:xfrm>
            <a:off x="3402767" y="207481"/>
            <a:ext cx="7095475" cy="979487"/>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28" name="Shape 28"/>
        <p:cNvGrpSpPr/>
        <p:nvPr/>
      </p:nvGrpSpPr>
      <p:grpSpPr>
        <a:xfrm>
          <a:off x="0" y="0"/>
          <a:ext cx="0" cy="0"/>
          <a:chOff x="0" y="0"/>
          <a:chExt cx="0" cy="0"/>
        </a:xfrm>
      </p:grpSpPr>
      <p:sp>
        <p:nvSpPr>
          <p:cNvPr id="29" name="Google Shape;29;p22"/>
          <p:cNvSpPr/>
          <p:nvPr/>
        </p:nvSpPr>
        <p:spPr>
          <a:xfrm>
            <a:off x="-17463" y="0"/>
            <a:ext cx="3886201" cy="6862763"/>
          </a:xfrm>
          <a:prstGeom prst="rect">
            <a:avLst/>
          </a:prstGeom>
          <a:solidFill>
            <a:srgbClr val="EE8D3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30" name="Google Shape;30;p22"/>
          <p:cNvPicPr preferRelativeResize="0"/>
          <p:nvPr/>
        </p:nvPicPr>
        <p:blipFill rotWithShape="1">
          <a:blip r:embed="rId2">
            <a:alphaModFix/>
          </a:blip>
          <a:srcRect b="0" l="0" r="0" t="0"/>
          <a:stretch/>
        </p:blipFill>
        <p:spPr>
          <a:xfrm>
            <a:off x="5600700" y="2524125"/>
            <a:ext cx="5543550" cy="1819275"/>
          </a:xfrm>
          <a:prstGeom prst="rect">
            <a:avLst/>
          </a:prstGeom>
          <a:noFill/>
          <a:ln>
            <a:noFill/>
          </a:ln>
        </p:spPr>
      </p:pic>
      <p:sp>
        <p:nvSpPr>
          <p:cNvPr id="31" name="Google Shape;31;p22"/>
          <p:cNvSpPr txBox="1"/>
          <p:nvPr/>
        </p:nvSpPr>
        <p:spPr>
          <a:xfrm>
            <a:off x="10761663" y="5205413"/>
            <a:ext cx="184150" cy="368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orbel"/>
              <a:ea typeface="Corbel"/>
              <a:cs typeface="Corbel"/>
              <a:sym typeface="Corbel"/>
            </a:endParaRPr>
          </a:p>
        </p:txBody>
      </p:sp>
      <p:pic>
        <p:nvPicPr>
          <p:cNvPr id="32" name="Google Shape;32;p22"/>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33" name="Google Shape;33;p22"/>
          <p:cNvSpPr txBox="1"/>
          <p:nvPr>
            <p:ph idx="1" type="body"/>
          </p:nvPr>
        </p:nvSpPr>
        <p:spPr>
          <a:xfrm>
            <a:off x="5600946" y="4572000"/>
            <a:ext cx="5543304" cy="655638"/>
          </a:xfrm>
          <a:prstGeom prst="rect">
            <a:avLst/>
          </a:prstGeom>
          <a:noFill/>
          <a:ln>
            <a:noFill/>
          </a:ln>
        </p:spPr>
        <p:txBody>
          <a:bodyPr anchorCtr="0" anchor="t" bIns="45700" lIns="91425" spcFirstLastPara="1" rIns="91425" wrap="square" tIns="45700">
            <a:noAutofit/>
          </a:bodyPr>
          <a:lstStyle>
            <a:lvl1pPr indent="-228600" lvl="0" marL="457200" marR="0" algn="r">
              <a:lnSpc>
                <a:spcPct val="90000"/>
              </a:lnSpc>
              <a:spcBef>
                <a:spcPts val="1200"/>
              </a:spcBef>
              <a:spcAft>
                <a:spcPts val="0"/>
              </a:spcAft>
              <a:buClr>
                <a:schemeClr val="accent1"/>
              </a:buClr>
              <a:buSzPts val="2000"/>
              <a:buFont typeface="Corbel"/>
              <a:buNone/>
              <a:defRPr>
                <a:solidFill>
                  <a:srgbClr val="595959"/>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4" name="Google Shape;34;p22"/>
          <p:cNvSpPr txBox="1"/>
          <p:nvPr>
            <p:ph idx="2" type="body"/>
          </p:nvPr>
        </p:nvSpPr>
        <p:spPr>
          <a:xfrm>
            <a:off x="5809088" y="2655426"/>
            <a:ext cx="5137427" cy="1505094"/>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200"/>
              </a:spcBef>
              <a:spcAft>
                <a:spcPts val="0"/>
              </a:spcAft>
              <a:buSzPts val="3600"/>
              <a:buNone/>
              <a:defRPr sz="3600"/>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5" name="Google Shape;35;p22"/>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2"/>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rgbClr val="80227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2"/>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8" name="Shape 38"/>
        <p:cNvGrpSpPr/>
        <p:nvPr/>
      </p:nvGrpSpPr>
      <p:grpSpPr>
        <a:xfrm>
          <a:off x="0" y="0"/>
          <a:ext cx="0" cy="0"/>
          <a:chOff x="0" y="0"/>
          <a:chExt cx="0" cy="0"/>
        </a:xfrm>
      </p:grpSpPr>
      <p:sp>
        <p:nvSpPr>
          <p:cNvPr id="39" name="Google Shape;39;p23"/>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40" name="Google Shape;40;p2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41" name="Google Shape;41;p23"/>
          <p:cNvSpPr/>
          <p:nvPr/>
        </p:nvSpPr>
        <p:spPr>
          <a:xfrm>
            <a:off x="8408988" y="0"/>
            <a:ext cx="3783012" cy="6858000"/>
          </a:xfrm>
          <a:prstGeom prst="rect">
            <a:avLst/>
          </a:prstGeom>
          <a:solidFill>
            <a:srgbClr val="69A74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42" name="Google Shape;42;p23"/>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43" name="Google Shape;43;p23"/>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44" name="Google Shape;44;p23"/>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45" name="Google Shape;45;p23"/>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3"/>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47" name="Google Shape;47;p23"/>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48" name="Shape 48"/>
        <p:cNvGrpSpPr/>
        <p:nvPr/>
      </p:nvGrpSpPr>
      <p:grpSpPr>
        <a:xfrm>
          <a:off x="0" y="0"/>
          <a:ext cx="0" cy="0"/>
          <a:chOff x="0" y="0"/>
          <a:chExt cx="0" cy="0"/>
        </a:xfrm>
      </p:grpSpPr>
      <p:sp>
        <p:nvSpPr>
          <p:cNvPr id="49" name="Google Shape;49;p24"/>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50" name="Google Shape;50;p24"/>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51" name="Google Shape;51;p24"/>
          <p:cNvSpPr/>
          <p:nvPr/>
        </p:nvSpPr>
        <p:spPr>
          <a:xfrm>
            <a:off x="8408988" y="0"/>
            <a:ext cx="3783012" cy="6858000"/>
          </a:xfrm>
          <a:prstGeom prst="rect">
            <a:avLst/>
          </a:prstGeom>
          <a:solidFill>
            <a:srgbClr val="C84C1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52" name="Google Shape;52;p24"/>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53" name="Google Shape;53;p24"/>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54" name="Google Shape;54;p24"/>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55" name="Google Shape;55;p24"/>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4"/>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57" name="Google Shape;57;p24"/>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58" name="Shape 58"/>
        <p:cNvGrpSpPr/>
        <p:nvPr/>
      </p:nvGrpSpPr>
      <p:grpSpPr>
        <a:xfrm>
          <a:off x="0" y="0"/>
          <a:ext cx="0" cy="0"/>
          <a:chOff x="0" y="0"/>
          <a:chExt cx="0" cy="0"/>
        </a:xfrm>
      </p:grpSpPr>
      <p:sp>
        <p:nvSpPr>
          <p:cNvPr id="59" name="Google Shape;59;p25"/>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60" name="Google Shape;60;p25"/>
          <p:cNvPicPr preferRelativeResize="0"/>
          <p:nvPr/>
        </p:nvPicPr>
        <p:blipFill rotWithShape="1">
          <a:blip r:embed="rId2">
            <a:alphaModFix/>
          </a:blip>
          <a:srcRect b="0" l="0" r="0" t="0"/>
          <a:stretch/>
        </p:blipFill>
        <p:spPr>
          <a:xfrm>
            <a:off x="4200525" y="1038225"/>
            <a:ext cx="6108700" cy="139700"/>
          </a:xfrm>
          <a:prstGeom prst="rect">
            <a:avLst/>
          </a:prstGeom>
          <a:noFill/>
          <a:ln>
            <a:noFill/>
          </a:ln>
        </p:spPr>
      </p:pic>
      <p:sp>
        <p:nvSpPr>
          <p:cNvPr id="61" name="Google Shape;61;p25"/>
          <p:cNvSpPr/>
          <p:nvPr/>
        </p:nvSpPr>
        <p:spPr>
          <a:xfrm>
            <a:off x="-15875" y="0"/>
            <a:ext cx="3783013"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62" name="Google Shape;62;p25"/>
          <p:cNvSpPr txBox="1"/>
          <p:nvPr>
            <p:ph type="title"/>
          </p:nvPr>
        </p:nvSpPr>
        <p:spPr>
          <a:xfrm>
            <a:off x="4200377"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63" name="Google Shape;63;p25"/>
          <p:cNvSpPr txBox="1"/>
          <p:nvPr>
            <p:ph idx="1" type="body"/>
          </p:nvPr>
        </p:nvSpPr>
        <p:spPr>
          <a:xfrm>
            <a:off x="4074145" y="2325636"/>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64" name="Google Shape;64;p25"/>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5"/>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66" name="Google Shape;66;p25"/>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67" name="Shape 67"/>
        <p:cNvGrpSpPr/>
        <p:nvPr/>
      </p:nvGrpSpPr>
      <p:grpSpPr>
        <a:xfrm>
          <a:off x="0" y="0"/>
          <a:ext cx="0" cy="0"/>
          <a:chOff x="0" y="0"/>
          <a:chExt cx="0" cy="0"/>
        </a:xfrm>
      </p:grpSpPr>
      <p:sp>
        <p:nvSpPr>
          <p:cNvPr id="68" name="Google Shape;68;p26"/>
          <p:cNvSpPr/>
          <p:nvPr/>
        </p:nvSpPr>
        <p:spPr>
          <a:xfrm>
            <a:off x="0" y="0"/>
            <a:ext cx="12192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69" name="Google Shape;69;p26"/>
          <p:cNvPicPr preferRelativeResize="0"/>
          <p:nvPr/>
        </p:nvPicPr>
        <p:blipFill rotWithShape="1">
          <a:blip r:embed="rId2">
            <a:alphaModFix/>
          </a:blip>
          <a:srcRect b="0" l="0" r="0" t="0"/>
          <a:stretch/>
        </p:blipFill>
        <p:spPr>
          <a:xfrm>
            <a:off x="10201275" y="-17463"/>
            <a:ext cx="1990725" cy="1708151"/>
          </a:xfrm>
          <a:prstGeom prst="rect">
            <a:avLst/>
          </a:prstGeom>
          <a:noFill/>
          <a:ln>
            <a:noFill/>
          </a:ln>
        </p:spPr>
      </p:pic>
      <p:pic>
        <p:nvPicPr>
          <p:cNvPr id="70" name="Google Shape;70;p26"/>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71" name="Google Shape;71;p26"/>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72" name="Google Shape;72;p26"/>
          <p:cNvSpPr/>
          <p:nvPr>
            <p:ph idx="2" type="chart"/>
          </p:nvPr>
        </p:nvSpPr>
        <p:spPr>
          <a:xfrm>
            <a:off x="838200" y="2082800"/>
            <a:ext cx="10515600" cy="26749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lvl="1"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lvl="2"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lvl="3"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lvl="4"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lvl="5"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lvl="6"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lvl="7"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lvl="8"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73" name="Google Shape;73;p26"/>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6"/>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75" name="Google Shape;75;p26"/>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s" showMasterSp="0">
  <p:cSld name="3 pictures">
    <p:spTree>
      <p:nvGrpSpPr>
        <p:cNvPr id="76" name="Shape 76"/>
        <p:cNvGrpSpPr/>
        <p:nvPr/>
      </p:nvGrpSpPr>
      <p:grpSpPr>
        <a:xfrm>
          <a:off x="0" y="0"/>
          <a:ext cx="0" cy="0"/>
          <a:chOff x="0" y="0"/>
          <a:chExt cx="0" cy="0"/>
        </a:xfrm>
      </p:grpSpPr>
      <p:sp>
        <p:nvSpPr>
          <p:cNvPr id="77" name="Google Shape;77;p27"/>
          <p:cNvSpPr/>
          <p:nvPr/>
        </p:nvSpPr>
        <p:spPr>
          <a:xfrm>
            <a:off x="0" y="-4763"/>
            <a:ext cx="12192000" cy="6858001"/>
          </a:xfrm>
          <a:prstGeom prst="rect">
            <a:avLst/>
          </a:prstGeom>
          <a:solidFill>
            <a:srgbClr val="3B638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78" name="Google Shape;78;p27"/>
          <p:cNvPicPr preferRelativeResize="0"/>
          <p:nvPr/>
        </p:nvPicPr>
        <p:blipFill rotWithShape="1">
          <a:blip r:embed="rId2">
            <a:alphaModFix/>
          </a:blip>
          <a:srcRect b="0" l="39835" r="0" t="0"/>
          <a:stretch/>
        </p:blipFill>
        <p:spPr>
          <a:xfrm>
            <a:off x="8861425" y="6138863"/>
            <a:ext cx="3176588" cy="660400"/>
          </a:xfrm>
          <a:prstGeom prst="rect">
            <a:avLst/>
          </a:prstGeom>
          <a:noFill/>
          <a:ln>
            <a:noFill/>
          </a:ln>
        </p:spPr>
      </p:pic>
      <p:sp>
        <p:nvSpPr>
          <p:cNvPr id="79" name="Google Shape;79;p27"/>
          <p:cNvSpPr/>
          <p:nvPr>
            <p:ph idx="2" type="pic"/>
          </p:nvPr>
        </p:nvSpPr>
        <p:spPr>
          <a:xfrm>
            <a:off x="1442128" y="1486581"/>
            <a:ext cx="2824163" cy="3951287"/>
          </a:xfrm>
          <a:prstGeom prst="rect">
            <a:avLst/>
          </a:prstGeom>
          <a:solidFill>
            <a:schemeClr val="lt2"/>
          </a:solidFill>
          <a:ln>
            <a:noFill/>
          </a:ln>
        </p:spPr>
      </p:sp>
      <p:sp>
        <p:nvSpPr>
          <p:cNvPr id="80" name="Google Shape;80;p27"/>
          <p:cNvSpPr/>
          <p:nvPr>
            <p:ph idx="3" type="pic"/>
          </p:nvPr>
        </p:nvSpPr>
        <p:spPr>
          <a:xfrm>
            <a:off x="4626050" y="1486581"/>
            <a:ext cx="2824163" cy="3951287"/>
          </a:xfrm>
          <a:prstGeom prst="rect">
            <a:avLst/>
          </a:prstGeom>
          <a:solidFill>
            <a:schemeClr val="lt2"/>
          </a:solidFill>
          <a:ln>
            <a:noFill/>
          </a:ln>
        </p:spPr>
      </p:sp>
      <p:sp>
        <p:nvSpPr>
          <p:cNvPr id="81" name="Google Shape;81;p27"/>
          <p:cNvSpPr/>
          <p:nvPr>
            <p:ph idx="4" type="pic"/>
          </p:nvPr>
        </p:nvSpPr>
        <p:spPr>
          <a:xfrm>
            <a:off x="7809972" y="1486581"/>
            <a:ext cx="2824163" cy="3951287"/>
          </a:xfrm>
          <a:prstGeom prst="rect">
            <a:avLst/>
          </a:prstGeom>
          <a:solidFill>
            <a:schemeClr val="lt2"/>
          </a:solidFill>
          <a:ln>
            <a:noFill/>
          </a:ln>
        </p:spPr>
      </p:sp>
      <p:sp>
        <p:nvSpPr>
          <p:cNvPr id="82" name="Google Shape;82;p27"/>
          <p:cNvSpPr txBox="1"/>
          <p:nvPr>
            <p:ph type="title"/>
          </p:nvPr>
        </p:nvSpPr>
        <p:spPr>
          <a:xfrm>
            <a:off x="1442128" y="365126"/>
            <a:ext cx="9911672" cy="1121456"/>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83" name="Google Shape;83;p27"/>
          <p:cNvSpPr txBox="1"/>
          <p:nvPr>
            <p:ph idx="1" type="body"/>
          </p:nvPr>
        </p:nvSpPr>
        <p:spPr>
          <a:xfrm>
            <a:off x="1436346" y="556676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4" name="Google Shape;84;p27"/>
          <p:cNvSpPr txBox="1"/>
          <p:nvPr>
            <p:ph idx="5" type="body"/>
          </p:nvPr>
        </p:nvSpPr>
        <p:spPr>
          <a:xfrm>
            <a:off x="4626050" y="5566088"/>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5" name="Google Shape;85;p27"/>
          <p:cNvSpPr txBox="1"/>
          <p:nvPr>
            <p:ph idx="6" type="body"/>
          </p:nvPr>
        </p:nvSpPr>
        <p:spPr>
          <a:xfrm>
            <a:off x="7833641" y="556089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6" name="Google Shape;86;p27"/>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7"/>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7"/>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9" name="Shape 89"/>
        <p:cNvGrpSpPr/>
        <p:nvPr/>
      </p:nvGrpSpPr>
      <p:grpSpPr>
        <a:xfrm>
          <a:off x="0" y="0"/>
          <a:ext cx="0" cy="0"/>
          <a:chOff x="0" y="0"/>
          <a:chExt cx="0" cy="0"/>
        </a:xfrm>
      </p:grpSpPr>
      <p:sp>
        <p:nvSpPr>
          <p:cNvPr id="90" name="Google Shape;90;p28"/>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8"/>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92" name="Google Shape;92;p28"/>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2.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7F7F7F"/>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11" name="Google Shape;11;p19"/>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1" i="0" sz="1200" u="none" cap="none" strike="noStrike">
                <a:solidFill>
                  <a:schemeClr val="accent1"/>
                </a:solidFill>
                <a:latin typeface="Corbel"/>
                <a:ea typeface="Corbel"/>
                <a:cs typeface="Corbel"/>
                <a:sym typeface="Corbel"/>
              </a:defRPr>
            </a:lvl1pPr>
            <a:lvl2pPr indent="0" lvl="1" marL="0" marR="0" rtl="0" algn="r">
              <a:spcBef>
                <a:spcPts val="0"/>
              </a:spcBef>
              <a:spcAft>
                <a:spcPts val="0"/>
              </a:spcAft>
              <a:buNone/>
              <a:defRPr b="1" i="0" sz="1200" u="none" cap="none" strike="noStrike">
                <a:solidFill>
                  <a:schemeClr val="accent1"/>
                </a:solidFill>
                <a:latin typeface="Corbel"/>
                <a:ea typeface="Corbel"/>
                <a:cs typeface="Corbel"/>
                <a:sym typeface="Corbel"/>
              </a:defRPr>
            </a:lvl2pPr>
            <a:lvl3pPr indent="0" lvl="2" marL="0" marR="0" rtl="0" algn="r">
              <a:spcBef>
                <a:spcPts val="0"/>
              </a:spcBef>
              <a:spcAft>
                <a:spcPts val="0"/>
              </a:spcAft>
              <a:buNone/>
              <a:defRPr b="1" i="0" sz="1200" u="none" cap="none" strike="noStrike">
                <a:solidFill>
                  <a:schemeClr val="accent1"/>
                </a:solidFill>
                <a:latin typeface="Corbel"/>
                <a:ea typeface="Corbel"/>
                <a:cs typeface="Corbel"/>
                <a:sym typeface="Corbel"/>
              </a:defRPr>
            </a:lvl3pPr>
            <a:lvl4pPr indent="0" lvl="3" marL="0" marR="0" rtl="0" algn="r">
              <a:spcBef>
                <a:spcPts val="0"/>
              </a:spcBef>
              <a:spcAft>
                <a:spcPts val="0"/>
              </a:spcAft>
              <a:buNone/>
              <a:defRPr b="1" i="0" sz="1200" u="none" cap="none" strike="noStrike">
                <a:solidFill>
                  <a:schemeClr val="accent1"/>
                </a:solidFill>
                <a:latin typeface="Corbel"/>
                <a:ea typeface="Corbel"/>
                <a:cs typeface="Corbel"/>
                <a:sym typeface="Corbel"/>
              </a:defRPr>
            </a:lvl4pPr>
            <a:lvl5pPr indent="0" lvl="4" marL="0" marR="0" rtl="0" algn="r">
              <a:spcBef>
                <a:spcPts val="0"/>
              </a:spcBef>
              <a:spcAft>
                <a:spcPts val="0"/>
              </a:spcAft>
              <a:buNone/>
              <a:defRPr b="1" i="0" sz="1200" u="none" cap="none" strike="noStrike">
                <a:solidFill>
                  <a:schemeClr val="accent1"/>
                </a:solidFill>
                <a:latin typeface="Corbel"/>
                <a:ea typeface="Corbel"/>
                <a:cs typeface="Corbel"/>
                <a:sym typeface="Corbel"/>
              </a:defRPr>
            </a:lvl5pPr>
            <a:lvl6pPr indent="0" lvl="5" marL="0" marR="0" rtl="0" algn="r">
              <a:spcBef>
                <a:spcPts val="0"/>
              </a:spcBef>
              <a:spcAft>
                <a:spcPts val="0"/>
              </a:spcAft>
              <a:buNone/>
              <a:defRPr b="1" i="0" sz="1200" u="none" cap="none" strike="noStrike">
                <a:solidFill>
                  <a:schemeClr val="accent1"/>
                </a:solidFill>
                <a:latin typeface="Corbel"/>
                <a:ea typeface="Corbel"/>
                <a:cs typeface="Corbel"/>
                <a:sym typeface="Corbel"/>
              </a:defRPr>
            </a:lvl6pPr>
            <a:lvl7pPr indent="0" lvl="6" marL="0" marR="0" rtl="0" algn="r">
              <a:spcBef>
                <a:spcPts val="0"/>
              </a:spcBef>
              <a:spcAft>
                <a:spcPts val="0"/>
              </a:spcAft>
              <a:buNone/>
              <a:defRPr b="1" i="0" sz="1200" u="none" cap="none" strike="noStrike">
                <a:solidFill>
                  <a:schemeClr val="accent1"/>
                </a:solidFill>
                <a:latin typeface="Corbel"/>
                <a:ea typeface="Corbel"/>
                <a:cs typeface="Corbel"/>
                <a:sym typeface="Corbel"/>
              </a:defRPr>
            </a:lvl7pPr>
            <a:lvl8pPr indent="0" lvl="7" marL="0" marR="0" rtl="0" algn="r">
              <a:spcBef>
                <a:spcPts val="0"/>
              </a:spcBef>
              <a:spcAft>
                <a:spcPts val="0"/>
              </a:spcAft>
              <a:buNone/>
              <a:defRPr b="1" i="0" sz="1200" u="none" cap="none" strike="noStrike">
                <a:solidFill>
                  <a:schemeClr val="accent1"/>
                </a:solidFill>
                <a:latin typeface="Corbel"/>
                <a:ea typeface="Corbel"/>
                <a:cs typeface="Corbel"/>
                <a:sym typeface="Corbel"/>
              </a:defRPr>
            </a:lvl8pPr>
            <a:lvl9pPr indent="0" lvl="8" marL="0" marR="0" rtl="0" algn="r">
              <a:spcBef>
                <a:spcPts val="0"/>
              </a:spcBef>
              <a:spcAft>
                <a:spcPts val="0"/>
              </a:spcAft>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2" name="Google Shape;12;p19"/>
          <p:cNvSpPr txBox="1"/>
          <p:nvPr>
            <p:ph idx="1" type="body"/>
          </p:nvPr>
        </p:nvSpPr>
        <p:spPr>
          <a:xfrm>
            <a:off x="3868738" y="863600"/>
            <a:ext cx="7315200" cy="5121275"/>
          </a:xfrm>
          <a:prstGeom prst="rect">
            <a:avLst/>
          </a:prstGeom>
          <a:noFill/>
          <a:ln>
            <a:noFill/>
          </a:ln>
        </p:spPr>
        <p:txBody>
          <a:bodyPr anchorCtr="0" anchor="ctr" bIns="45700" lIns="91425" spcFirstLastPara="1" rIns="91425" wrap="square" tIns="45700">
            <a:noAutofit/>
          </a:bodyPr>
          <a:lstStyle>
            <a:lvl1pPr indent="-355600" lvl="0" marL="45720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3" name="Google Shape;13;p19"/>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7F7F7F"/>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pic>
        <p:nvPicPr>
          <p:cNvPr id="14" name="Google Shape;14;p19"/>
          <p:cNvPicPr preferRelativeResize="0"/>
          <p:nvPr/>
        </p:nvPicPr>
        <p:blipFill rotWithShape="1">
          <a:blip r:embed="rId1">
            <a:alphaModFix/>
          </a:blip>
          <a:srcRect b="0" l="39835" r="0" t="0"/>
          <a:stretch/>
        </p:blipFill>
        <p:spPr>
          <a:xfrm>
            <a:off x="8512175" y="6067425"/>
            <a:ext cx="3525838" cy="731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10.png"/><Relationship Id="rId6"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jpg"/><Relationship Id="rId4" Type="http://schemas.openxmlformats.org/officeDocument/2006/relationships/image" Target="../media/image1.png"/><Relationship Id="rId5" Type="http://schemas.openxmlformats.org/officeDocument/2006/relationships/hyperlink" Target="https://www.mindful.or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
          <p:cNvSpPr txBox="1"/>
          <p:nvPr>
            <p:ph type="title"/>
          </p:nvPr>
        </p:nvSpPr>
        <p:spPr>
          <a:xfrm>
            <a:off x="2165685" y="1182249"/>
            <a:ext cx="8181474" cy="325437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es-ES"/>
              <a:t> SKILL SELF-AWARENESS</a:t>
            </a:r>
            <a:endParaRPr/>
          </a:p>
        </p:txBody>
      </p:sp>
      <p:grpSp>
        <p:nvGrpSpPr>
          <p:cNvPr id="99" name="Google Shape;99;p1"/>
          <p:cNvGrpSpPr/>
          <p:nvPr/>
        </p:nvGrpSpPr>
        <p:grpSpPr>
          <a:xfrm>
            <a:off x="3714190" y="5347947"/>
            <a:ext cx="3885722" cy="1320800"/>
            <a:chOff x="3714190" y="5347947"/>
            <a:chExt cx="3885722" cy="1320800"/>
          </a:xfrm>
        </p:grpSpPr>
        <p:pic>
          <p:nvPicPr>
            <p:cNvPr id="100" name="Google Shape;100;p1"/>
            <p:cNvPicPr preferRelativeResize="0"/>
            <p:nvPr/>
          </p:nvPicPr>
          <p:blipFill rotWithShape="1">
            <a:blip r:embed="rId3">
              <a:alphaModFix/>
            </a:blip>
            <a:srcRect b="0" l="0" r="0" t="0"/>
            <a:stretch/>
          </p:blipFill>
          <p:spPr>
            <a:xfrm>
              <a:off x="3714190" y="5894811"/>
              <a:ext cx="2095500" cy="482600"/>
            </a:xfrm>
            <a:prstGeom prst="rect">
              <a:avLst/>
            </a:prstGeom>
            <a:noFill/>
            <a:ln>
              <a:noFill/>
            </a:ln>
          </p:spPr>
        </p:pic>
        <p:pic>
          <p:nvPicPr>
            <p:cNvPr id="101" name="Google Shape;101;p1"/>
            <p:cNvPicPr preferRelativeResize="0"/>
            <p:nvPr/>
          </p:nvPicPr>
          <p:blipFill rotWithShape="1">
            <a:blip r:embed="rId4">
              <a:alphaModFix/>
            </a:blip>
            <a:srcRect b="0" l="0" r="0" t="0"/>
            <a:stretch/>
          </p:blipFill>
          <p:spPr>
            <a:xfrm>
              <a:off x="6279112" y="5347947"/>
              <a:ext cx="1320800" cy="1320800"/>
            </a:xfrm>
            <a:prstGeom prst="rect">
              <a:avLst/>
            </a:prstGeom>
            <a:noFill/>
            <a:ln>
              <a:noFill/>
            </a:ln>
          </p:spPr>
        </p:pic>
      </p:grpSp>
      <p:pic>
        <p:nvPicPr>
          <p:cNvPr id="102" name="Google Shape;102;p1"/>
          <p:cNvPicPr preferRelativeResize="0"/>
          <p:nvPr/>
        </p:nvPicPr>
        <p:blipFill rotWithShape="1">
          <a:blip r:embed="rId5">
            <a:alphaModFix/>
          </a:blip>
          <a:srcRect b="0" l="0" r="0" t="0"/>
          <a:stretch/>
        </p:blipFill>
        <p:spPr>
          <a:xfrm>
            <a:off x="718828" y="5882111"/>
            <a:ext cx="2476500" cy="495300"/>
          </a:xfrm>
          <a:prstGeom prst="rect">
            <a:avLst/>
          </a:prstGeom>
          <a:noFill/>
          <a:ln>
            <a:noFill/>
          </a:ln>
        </p:spPr>
      </p:pic>
      <p:pic>
        <p:nvPicPr>
          <p:cNvPr descr="Logotipo&#10;&#10;El contenido generado por IA puede ser incorrecto." id="103" name="Google Shape;103;p1"/>
          <p:cNvPicPr preferRelativeResize="0"/>
          <p:nvPr/>
        </p:nvPicPr>
        <p:blipFill rotWithShape="1">
          <a:blip r:embed="rId6">
            <a:alphaModFix/>
          </a:blip>
          <a:srcRect b="0" l="0" r="0" t="0"/>
          <a:stretch/>
        </p:blipFill>
        <p:spPr>
          <a:xfrm>
            <a:off x="4419052" y="718271"/>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10"/>
          <p:cNvSpPr txBox="1"/>
          <p:nvPr/>
        </p:nvSpPr>
        <p:spPr>
          <a:xfrm>
            <a:off x="3601053" y="281276"/>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72" name="Google Shape;172;p10"/>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73" name="Google Shape;173;p10"/>
          <p:cNvSpPr txBox="1"/>
          <p:nvPr/>
        </p:nvSpPr>
        <p:spPr>
          <a:xfrm>
            <a:off x="918560" y="1780642"/>
            <a:ext cx="617220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TRIGGERS AND PATTERNS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Pay attention to:</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situations cause stress or defensiveness?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themes repeat in your conflicts?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emotions do you avoid?</a:t>
            </a:r>
            <a:endParaRPr/>
          </a:p>
          <a:p>
            <a:pPr indent="0" lvl="0" marL="0" marR="0" rtl="0" algn="l">
              <a:spcBef>
                <a:spcPts val="0"/>
              </a:spcBef>
              <a:spcAft>
                <a:spcPts val="0"/>
              </a:spcAft>
              <a:buClr>
                <a:schemeClr val="dk1"/>
              </a:buClr>
              <a:buSzPts val="1800"/>
              <a:buFont typeface="Corbel"/>
              <a:buNone/>
            </a:pPr>
            <a:r>
              <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Patterns hold information for growth.</a:t>
            </a:r>
            <a:endParaRPr/>
          </a:p>
        </p:txBody>
      </p:sp>
      <p:pic>
        <p:nvPicPr>
          <p:cNvPr id="174" name="Google Shape;174;p10"/>
          <p:cNvPicPr preferRelativeResize="0"/>
          <p:nvPr/>
        </p:nvPicPr>
        <p:blipFill rotWithShape="1">
          <a:blip r:embed="rId4">
            <a:alphaModFix/>
          </a:blip>
          <a:srcRect b="0" l="0" r="0" t="0"/>
          <a:stretch/>
        </p:blipFill>
        <p:spPr>
          <a:xfrm>
            <a:off x="6574440" y="1780642"/>
            <a:ext cx="4699000" cy="3022600"/>
          </a:xfrm>
          <a:prstGeom prst="rect">
            <a:avLst/>
          </a:prstGeom>
          <a:noFill/>
          <a:ln>
            <a:noFill/>
          </a:ln>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1"/>
          <p:cNvSpPr txBox="1"/>
          <p:nvPr/>
        </p:nvSpPr>
        <p:spPr>
          <a:xfrm>
            <a:off x="3514865" y="274271"/>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80" name="Google Shape;180;p11"/>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81" name="Google Shape;181;p11"/>
          <p:cNvSpPr txBox="1"/>
          <p:nvPr/>
        </p:nvSpPr>
        <p:spPr>
          <a:xfrm>
            <a:off x="1178859" y="1890948"/>
            <a:ext cx="617220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TOOLS FOR SELF-AWARENESS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 Journaling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Mindfulness meditation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Feedback from trusted people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Emotional check-in charts</a:t>
            </a:r>
            <a:endParaRPr/>
          </a:p>
          <a:p>
            <a:pPr indent="0" lvl="0" marL="0" marR="0" rtl="0" algn="l">
              <a:spcBef>
                <a:spcPts val="0"/>
              </a:spcBef>
              <a:spcAft>
                <a:spcPts val="0"/>
              </a:spcAft>
              <a:buClr>
                <a:schemeClr val="dk1"/>
              </a:buClr>
              <a:buSzPts val="1800"/>
              <a:buFont typeface="Corbel"/>
              <a:buNone/>
            </a:pPr>
            <a:r>
              <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Use these tools regularly to build awareness like a muscle.</a:t>
            </a:r>
            <a:endParaRPr/>
          </a:p>
        </p:txBody>
      </p:sp>
      <p:pic>
        <p:nvPicPr>
          <p:cNvPr id="182" name="Google Shape;182;p11"/>
          <p:cNvPicPr preferRelativeResize="0"/>
          <p:nvPr/>
        </p:nvPicPr>
        <p:blipFill rotWithShape="1">
          <a:blip r:embed="rId4">
            <a:alphaModFix/>
          </a:blip>
          <a:srcRect b="0" l="0" r="0" t="0"/>
          <a:stretch/>
        </p:blipFill>
        <p:spPr>
          <a:xfrm>
            <a:off x="7351059" y="1436793"/>
            <a:ext cx="4595460" cy="4595460"/>
          </a:xfrm>
          <a:prstGeom prst="rect">
            <a:avLst/>
          </a:prstGeom>
          <a:noFill/>
          <a:ln>
            <a:noFill/>
          </a:ln>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2"/>
          <p:cNvSpPr txBox="1"/>
          <p:nvPr/>
        </p:nvSpPr>
        <p:spPr>
          <a:xfrm>
            <a:off x="3456758" y="374650"/>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88" name="Google Shape;188;p1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89" name="Google Shape;189;p12"/>
          <p:cNvSpPr txBox="1"/>
          <p:nvPr/>
        </p:nvSpPr>
        <p:spPr>
          <a:xfrm>
            <a:off x="1062855" y="1780643"/>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PRACTICE: THE EMOTIONAL CHECK-IN</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Ask yourself 2–3 times a day: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am I feeling?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Where do I feel it in my body?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triggered it?</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do I need right now?</a:t>
            </a:r>
            <a:endParaRPr/>
          </a:p>
        </p:txBody>
      </p:sp>
      <p:pic>
        <p:nvPicPr>
          <p:cNvPr id="190" name="Google Shape;190;p12"/>
          <p:cNvPicPr preferRelativeResize="0"/>
          <p:nvPr/>
        </p:nvPicPr>
        <p:blipFill rotWithShape="1">
          <a:blip r:embed="rId4">
            <a:alphaModFix/>
          </a:blip>
          <a:srcRect b="0" l="0" r="0" t="0"/>
          <a:stretch/>
        </p:blipFill>
        <p:spPr>
          <a:xfrm>
            <a:off x="6430145" y="1212056"/>
            <a:ext cx="4699000" cy="4699000"/>
          </a:xfrm>
          <a:prstGeom prst="rect">
            <a:avLst/>
          </a:prstGeom>
          <a:noFill/>
          <a:ln>
            <a:noFill/>
          </a:ln>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3"/>
          <p:cNvSpPr txBox="1"/>
          <p:nvPr/>
        </p:nvSpPr>
        <p:spPr>
          <a:xfrm>
            <a:off x="3558044" y="207713"/>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96" name="Google Shape;196;p1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7" name="Google Shape;197;p13"/>
          <p:cNvSpPr txBox="1"/>
          <p:nvPr/>
        </p:nvSpPr>
        <p:spPr>
          <a:xfrm>
            <a:off x="961568" y="1882526"/>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REFLECTING AFTER CHALLENGES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After a difficult moment, ask:</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happened?</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did I feel and why?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can I learn from this?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What might I try differently next time?</a:t>
            </a:r>
            <a:endParaRPr/>
          </a:p>
        </p:txBody>
      </p:sp>
      <p:pic>
        <p:nvPicPr>
          <p:cNvPr id="198" name="Google Shape;198;p13"/>
          <p:cNvPicPr preferRelativeResize="0"/>
          <p:nvPr/>
        </p:nvPicPr>
        <p:blipFill rotWithShape="1">
          <a:blip r:embed="rId4">
            <a:alphaModFix/>
          </a:blip>
          <a:srcRect b="0" l="0" r="0" t="0"/>
          <a:stretch/>
        </p:blipFill>
        <p:spPr>
          <a:xfrm>
            <a:off x="6531432" y="1602314"/>
            <a:ext cx="4699000" cy="3517900"/>
          </a:xfrm>
          <a:prstGeom prst="rect">
            <a:avLst/>
          </a:prstGeom>
          <a:noFill/>
          <a:ln>
            <a:noFill/>
          </a:ln>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4"/>
          <p:cNvSpPr txBox="1"/>
          <p:nvPr/>
        </p:nvSpPr>
        <p:spPr>
          <a:xfrm>
            <a:off x="3401194" y="178545"/>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04" name="Google Shape;204;p1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05" name="Google Shape;205;p14"/>
          <p:cNvSpPr txBox="1"/>
          <p:nvPr/>
        </p:nvSpPr>
        <p:spPr>
          <a:xfrm>
            <a:off x="1065187" y="1853358"/>
            <a:ext cx="5224101"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SELF-AWARENESS AND RELATIONSHIPS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Being aware of your tone, words, and emotional energy allows you to:</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Communicate with more clarity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Resolve tension with less blame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Apologize and repair authentically</a:t>
            </a:r>
            <a:endParaRPr b="0" i="0" sz="1800" u="none" strike="noStrike">
              <a:solidFill>
                <a:srgbClr val="000000"/>
              </a:solidFill>
              <a:latin typeface="Corbel"/>
              <a:ea typeface="Corbel"/>
              <a:cs typeface="Corbel"/>
              <a:sym typeface="Corbel"/>
            </a:endParaRPr>
          </a:p>
        </p:txBody>
      </p:sp>
      <p:pic>
        <p:nvPicPr>
          <p:cNvPr id="206" name="Google Shape;206;p14"/>
          <p:cNvPicPr preferRelativeResize="0"/>
          <p:nvPr/>
        </p:nvPicPr>
        <p:blipFill rotWithShape="1">
          <a:blip r:embed="rId4">
            <a:alphaModFix/>
          </a:blip>
          <a:srcRect b="0" l="0" r="0" t="0"/>
          <a:stretch/>
        </p:blipFill>
        <p:spPr>
          <a:xfrm>
            <a:off x="6096000" y="1853358"/>
            <a:ext cx="5429011" cy="3624232"/>
          </a:xfrm>
          <a:prstGeom prst="rect">
            <a:avLst/>
          </a:prstGeom>
          <a:noFill/>
          <a:ln>
            <a:noFill/>
          </a:ln>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5"/>
          <p:cNvSpPr txBox="1"/>
          <p:nvPr/>
        </p:nvSpPr>
        <p:spPr>
          <a:xfrm>
            <a:off x="3390106" y="361156"/>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12" name="Google Shape;212;p1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13" name="Google Shape;213;p15"/>
          <p:cNvSpPr txBox="1"/>
          <p:nvPr/>
        </p:nvSpPr>
        <p:spPr>
          <a:xfrm>
            <a:off x="1054100" y="2035969"/>
            <a:ext cx="6172200"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SELF-AWARENESS AND GROWTH</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Growth doesn't come from perfection, but from reflection.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The goal isn’t to always feel good — it’s to understand what’s going on inside you so you can respond with choice.</a:t>
            </a:r>
            <a:endParaRPr/>
          </a:p>
        </p:txBody>
      </p:sp>
      <p:pic>
        <p:nvPicPr>
          <p:cNvPr id="214" name="Google Shape;214;p15"/>
          <p:cNvPicPr preferRelativeResize="0"/>
          <p:nvPr/>
        </p:nvPicPr>
        <p:blipFill rotWithShape="1">
          <a:blip r:embed="rId4">
            <a:alphaModFix/>
          </a:blip>
          <a:srcRect b="0" l="0" r="0" t="0"/>
          <a:stretch/>
        </p:blipFill>
        <p:spPr>
          <a:xfrm>
            <a:off x="6989857" y="2035969"/>
            <a:ext cx="4699000" cy="2844800"/>
          </a:xfrm>
          <a:prstGeom prst="rect">
            <a:avLst/>
          </a:prstGeom>
          <a:noFill/>
          <a:ln>
            <a:noFill/>
          </a:ln>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6"/>
          <p:cNvSpPr txBox="1"/>
          <p:nvPr/>
        </p:nvSpPr>
        <p:spPr>
          <a:xfrm>
            <a:off x="3390106" y="361156"/>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20" name="Google Shape;220;p1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21" name="Google Shape;221;p16"/>
          <p:cNvSpPr txBox="1"/>
          <p:nvPr/>
        </p:nvSpPr>
        <p:spPr>
          <a:xfrm>
            <a:off x="1895706" y="2209073"/>
            <a:ext cx="8051181"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WRAP-UP</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Self-awareness is a lifelong process.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With each moment of attention and reflection, you build deeper emotional strength and clarity.</a:t>
            </a:r>
            <a:endParaRPr/>
          </a:p>
          <a:p>
            <a:pPr indent="0" lvl="0" marL="0" marR="0" rtl="0" algn="l">
              <a:spcBef>
                <a:spcPts val="0"/>
              </a:spcBef>
              <a:spcAft>
                <a:spcPts val="0"/>
              </a:spcAft>
              <a:buClr>
                <a:schemeClr val="dk1"/>
              </a:buClr>
              <a:buSzPts val="1800"/>
              <a:buFont typeface="Corbel"/>
              <a:buNone/>
            </a:pPr>
            <a:r>
              <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i="1" lang="es-ES" sz="1800">
                <a:solidFill>
                  <a:schemeClr val="dk1"/>
                </a:solidFill>
                <a:latin typeface="Corbel"/>
                <a:ea typeface="Corbel"/>
                <a:cs typeface="Corbel"/>
                <a:sym typeface="Corbel"/>
              </a:rPr>
              <a:t>“Knowing yourself is the beginning of all wisdom.”</a:t>
            </a:r>
            <a:r>
              <a:rPr lang="es-ES" sz="1800">
                <a:solidFill>
                  <a:schemeClr val="dk1"/>
                </a:solidFill>
                <a:latin typeface="Corbel"/>
                <a:ea typeface="Corbel"/>
                <a:cs typeface="Corbel"/>
                <a:sym typeface="Corbel"/>
              </a:rPr>
              <a:t> — Aristotle</a:t>
            </a:r>
            <a:endParaRPr sz="1800">
              <a:solidFill>
                <a:schemeClr val="dk1"/>
              </a:solidFill>
              <a:latin typeface="Corbel"/>
              <a:ea typeface="Corbel"/>
              <a:cs typeface="Corbel"/>
              <a:sym typeface="Corbel"/>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7"/>
          <p:cNvSpPr txBox="1"/>
          <p:nvPr>
            <p:ph idx="1" type="body"/>
          </p:nvPr>
        </p:nvSpPr>
        <p:spPr>
          <a:xfrm>
            <a:off x="261938" y="1749425"/>
            <a:ext cx="11385550" cy="808038"/>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667"/>
              <a:buFont typeface="Noto Sans Symbols"/>
              <a:buNone/>
            </a:pPr>
            <a:r>
              <a:rPr lang="es-ES" sz="2667">
                <a:solidFill>
                  <a:srgbClr val="000000"/>
                </a:solidFill>
              </a:rPr>
              <a:t>References</a:t>
            </a:r>
            <a:endParaRPr/>
          </a:p>
        </p:txBody>
      </p:sp>
      <p:pic>
        <p:nvPicPr>
          <p:cNvPr id="227" name="Google Shape;227;p17"/>
          <p:cNvPicPr preferRelativeResize="0"/>
          <p:nvPr/>
        </p:nvPicPr>
        <p:blipFill rotWithShape="1">
          <a:blip r:embed="rId3">
            <a:alphaModFix/>
          </a:blip>
          <a:srcRect b="0" l="0" r="0" t="0"/>
          <a:stretch/>
        </p:blipFill>
        <p:spPr>
          <a:xfrm>
            <a:off x="8831263" y="1222375"/>
            <a:ext cx="3360737" cy="2519363"/>
          </a:xfrm>
          <a:prstGeom prst="rect">
            <a:avLst/>
          </a:prstGeom>
          <a:noFill/>
          <a:ln>
            <a:noFill/>
          </a:ln>
        </p:spPr>
      </p:pic>
      <p:sp>
        <p:nvSpPr>
          <p:cNvPr id="228" name="Google Shape;228;p17"/>
          <p:cNvSpPr txBox="1"/>
          <p:nvPr/>
        </p:nvSpPr>
        <p:spPr>
          <a:xfrm>
            <a:off x="3360738" y="175419"/>
            <a:ext cx="7670800"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29" name="Google Shape;229;p17"/>
          <p:cNvPicPr preferRelativeResize="0"/>
          <p:nvPr/>
        </p:nvPicPr>
        <p:blipFill rotWithShape="1">
          <a:blip r:embed="rId4">
            <a:alphaModFix/>
          </a:blip>
          <a:srcRect b="0" l="0" r="0" t="0"/>
          <a:stretch/>
        </p:blipFill>
        <p:spPr>
          <a:xfrm>
            <a:off x="-139139" y="-171383"/>
            <a:ext cx="1674813" cy="1674813"/>
          </a:xfrm>
          <a:prstGeom prst="rect">
            <a:avLst/>
          </a:prstGeom>
          <a:noFill/>
          <a:ln>
            <a:noFill/>
          </a:ln>
        </p:spPr>
      </p:pic>
      <p:sp>
        <p:nvSpPr>
          <p:cNvPr id="230" name="Google Shape;230;p17"/>
          <p:cNvSpPr txBox="1"/>
          <p:nvPr/>
        </p:nvSpPr>
        <p:spPr>
          <a:xfrm>
            <a:off x="1023937" y="3741738"/>
            <a:ext cx="8216315" cy="1477328"/>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Goleman, D. (1995). </a:t>
            </a:r>
            <a:r>
              <a:rPr i="1" lang="es-ES" sz="1800">
                <a:solidFill>
                  <a:schemeClr val="dk1"/>
                </a:solidFill>
                <a:latin typeface="Corbel"/>
                <a:ea typeface="Corbel"/>
                <a:cs typeface="Corbel"/>
                <a:sym typeface="Corbel"/>
              </a:rPr>
              <a:t>Emotional Intelligence.</a:t>
            </a:r>
            <a:endParaRPr sz="1800">
              <a:solidFill>
                <a:schemeClr val="dk1"/>
              </a:solidFill>
              <a:latin typeface="Corbel"/>
              <a:ea typeface="Corbel"/>
              <a:cs typeface="Corbel"/>
              <a:sym typeface="Corbel"/>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Eurich, T. (2017). </a:t>
            </a:r>
            <a:r>
              <a:rPr i="1" lang="es-ES" sz="1800">
                <a:solidFill>
                  <a:schemeClr val="dk1"/>
                </a:solidFill>
                <a:latin typeface="Corbel"/>
                <a:ea typeface="Corbel"/>
                <a:cs typeface="Corbel"/>
                <a:sym typeface="Corbel"/>
              </a:rPr>
              <a:t>Insight: The Power of Self-Awareness in a Self-Deluded World.</a:t>
            </a:r>
            <a:endParaRPr sz="1800">
              <a:solidFill>
                <a:schemeClr val="dk1"/>
              </a:solidFill>
              <a:latin typeface="Corbel"/>
              <a:ea typeface="Corbel"/>
              <a:cs typeface="Corbel"/>
              <a:sym typeface="Corbel"/>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Brown, B. (2012). </a:t>
            </a:r>
            <a:r>
              <a:rPr i="1" lang="es-ES" sz="1800">
                <a:solidFill>
                  <a:schemeClr val="dk1"/>
                </a:solidFill>
                <a:latin typeface="Corbel"/>
                <a:ea typeface="Corbel"/>
                <a:cs typeface="Corbel"/>
                <a:sym typeface="Corbel"/>
              </a:rPr>
              <a:t>The Gifts of Imperfection.</a:t>
            </a:r>
            <a:endParaRPr sz="1800">
              <a:solidFill>
                <a:schemeClr val="dk1"/>
              </a:solidFill>
              <a:latin typeface="Corbel"/>
              <a:ea typeface="Corbel"/>
              <a:cs typeface="Corbel"/>
              <a:sym typeface="Corbel"/>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Greater Good – Self-Awareness</a:t>
            </a:r>
            <a:endParaRPr sz="1800">
              <a:solidFill>
                <a:schemeClr val="dk1"/>
              </a:solidFill>
              <a:latin typeface="Corbel"/>
              <a:ea typeface="Corbel"/>
              <a:cs typeface="Corbel"/>
              <a:sym typeface="Corbel"/>
            </a:endParaRPr>
          </a:p>
          <a:p>
            <a:pPr indent="-285750" lvl="0" marL="285750" marR="0" rtl="0" algn="l">
              <a:spcBef>
                <a:spcPts val="0"/>
              </a:spcBef>
              <a:spcAft>
                <a:spcPts val="0"/>
              </a:spcAft>
              <a:buClr>
                <a:schemeClr val="dk1"/>
              </a:buClr>
              <a:buSzPts val="1800"/>
              <a:buFont typeface="Arial"/>
              <a:buChar char="•"/>
            </a:pPr>
            <a:r>
              <a:rPr lang="es-ES" sz="1800" u="sng">
                <a:solidFill>
                  <a:schemeClr val="dk1"/>
                </a:solidFill>
                <a:latin typeface="Corbel"/>
                <a:ea typeface="Corbel"/>
                <a:cs typeface="Corbel"/>
                <a:sym typeface="Corbel"/>
                <a:hlinkClick r:id="rId5">
                  <a:extLst>
                    <a:ext uri="{A12FA001-AC4F-418D-AE19-62706E023703}">
                      <ahyp:hlinkClr val="tx"/>
                    </a:ext>
                  </a:extLst>
                </a:hlinkClick>
              </a:rPr>
              <a:t>Mindful – Tools to Increase Awareness</a:t>
            </a:r>
            <a:endParaRPr sz="1800">
              <a:solidFill>
                <a:schemeClr val="dk1"/>
              </a:solidFill>
              <a:latin typeface="Corbel"/>
              <a:ea typeface="Corbel"/>
              <a:cs typeface="Corbel"/>
              <a:sym typeface="Corbe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18"/>
          <p:cNvSpPr txBox="1"/>
          <p:nvPr/>
        </p:nvSpPr>
        <p:spPr>
          <a:xfrm>
            <a:off x="1954213" y="3227294"/>
            <a:ext cx="8764587" cy="1379631"/>
          </a:xfrm>
          <a:prstGeom prst="rect">
            <a:avLst/>
          </a:prstGeom>
          <a:noFill/>
          <a:ln>
            <a:noFill/>
          </a:ln>
        </p:spPr>
        <p:txBody>
          <a:bodyPr anchorCtr="0" anchor="t" bIns="45700" lIns="91425" spcFirstLastPara="1" rIns="91425" wrap="square" tIns="45700">
            <a:normAutofit fontScale="77500" lnSpcReduction="20000"/>
          </a:bodyPr>
          <a:lstStyle/>
          <a:p>
            <a:pPr indent="0" lvl="0" marL="0" marR="0" rtl="0" algn="ctr">
              <a:lnSpc>
                <a:spcPct val="90000"/>
              </a:lnSpc>
              <a:spcBef>
                <a:spcPts val="0"/>
              </a:spcBef>
              <a:spcAft>
                <a:spcPts val="0"/>
              </a:spcAft>
              <a:buClr>
                <a:schemeClr val="accent1"/>
              </a:buClr>
              <a:buSzPct val="100000"/>
              <a:buFont typeface="Noto Sans Symbols"/>
              <a:buNone/>
            </a:pPr>
            <a:r>
              <a:t/>
            </a:r>
            <a:endParaRPr sz="2200" cap="non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lang="es-ES" sz="4667" cap="none">
                <a:solidFill>
                  <a:schemeClr val="lt1"/>
                </a:solidFill>
                <a:latin typeface="Corbel"/>
                <a:ea typeface="Corbel"/>
                <a:cs typeface="Corbel"/>
                <a:sym typeface="Corbel"/>
              </a:rPr>
              <a:t>www.____________________</a:t>
            </a:r>
            <a:endParaRPr sz="4667" cap="non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lang="es-ES" sz="4667" cap="none">
                <a:solidFill>
                  <a:schemeClr val="lt1"/>
                </a:solidFill>
                <a:latin typeface="Corbel"/>
                <a:ea typeface="Corbel"/>
                <a:cs typeface="Corbel"/>
                <a:sym typeface="Corbel"/>
              </a:rPr>
              <a:t>www.facebook.com/___________________</a:t>
            </a:r>
            <a:r>
              <a:rPr b="1" lang="es-ES" sz="4700" cap="none">
                <a:solidFill>
                  <a:schemeClr val="lt1"/>
                </a:solidFill>
                <a:latin typeface="Corbel"/>
                <a:ea typeface="Corbel"/>
                <a:cs typeface="Corbel"/>
                <a:sym typeface="Corbel"/>
              </a:rPr>
              <a:t> </a:t>
            </a:r>
            <a:endParaRPr/>
          </a:p>
          <a:p>
            <a:pPr indent="0" lvl="0" marL="0" marR="0" rtl="0" algn="ctr">
              <a:lnSpc>
                <a:spcPct val="90000"/>
              </a:lnSpc>
              <a:spcBef>
                <a:spcPts val="1200"/>
              </a:spcBef>
              <a:spcAft>
                <a:spcPts val="0"/>
              </a:spcAft>
              <a:buClr>
                <a:schemeClr val="accent1"/>
              </a:buClr>
              <a:buSzPct val="100000"/>
              <a:buFont typeface="Noto Sans Symbols"/>
              <a:buNone/>
            </a:pPr>
            <a:r>
              <a:t/>
            </a:r>
            <a:endParaRPr sz="2200" cap="none">
              <a:solidFill>
                <a:schemeClr val="lt1"/>
              </a:solidFill>
              <a:latin typeface="Corbel"/>
              <a:ea typeface="Corbel"/>
              <a:cs typeface="Corbel"/>
              <a:sym typeface="Corbel"/>
            </a:endParaRPr>
          </a:p>
        </p:txBody>
      </p:sp>
      <p:sp>
        <p:nvSpPr>
          <p:cNvPr id="237" name="Google Shape;237;p18"/>
          <p:cNvSpPr txBox="1"/>
          <p:nvPr/>
        </p:nvSpPr>
        <p:spPr>
          <a:xfrm>
            <a:off x="174625" y="5124450"/>
            <a:ext cx="7153275" cy="7381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1400">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a:p>
        </p:txBody>
      </p:sp>
      <p:pic>
        <p:nvPicPr>
          <p:cNvPr descr="Logotipo&#10;&#10;El contenido generado por IA puede ser incorrecto." id="238" name="Google Shape;238;p18"/>
          <p:cNvPicPr preferRelativeResize="0"/>
          <p:nvPr/>
        </p:nvPicPr>
        <p:blipFill rotWithShape="1">
          <a:blip r:embed="rId3">
            <a:alphaModFix/>
          </a:blip>
          <a:srcRect b="0" l="0" r="0" t="0"/>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
          <p:cNvSpPr txBox="1"/>
          <p:nvPr/>
        </p:nvSpPr>
        <p:spPr>
          <a:xfrm>
            <a:off x="3161809" y="336869"/>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b="0" i="0" lang="es-ES" sz="4267" u="none" cap="none" strike="noStrike">
                <a:solidFill>
                  <a:srgbClr val="FFFFFF"/>
                </a:solidFill>
                <a:latin typeface="Corbel"/>
                <a:ea typeface="Corbel"/>
                <a:cs typeface="Corbel"/>
                <a:sym typeface="Corbel"/>
              </a:rPr>
              <a:t>SKILL – SELF-AWARENESS</a:t>
            </a:r>
            <a:br>
              <a:rPr b="0" i="0" lang="es-ES" sz="4267" u="none" cap="none" strike="noStrike">
                <a:solidFill>
                  <a:srgbClr val="FFFFFF"/>
                </a:solidFill>
                <a:latin typeface="Corbel"/>
                <a:ea typeface="Corbel"/>
                <a:cs typeface="Corbel"/>
                <a:sym typeface="Corbel"/>
              </a:rPr>
            </a:br>
            <a:endParaRPr b="0" i="0" sz="4267" u="none" cap="none" strike="noStrike">
              <a:solidFill>
                <a:srgbClr val="FFFFFF"/>
              </a:solidFill>
              <a:latin typeface="Corbel"/>
              <a:ea typeface="Corbel"/>
              <a:cs typeface="Corbel"/>
              <a:sym typeface="Corbel"/>
            </a:endParaRPr>
          </a:p>
        </p:txBody>
      </p:sp>
      <p:pic>
        <p:nvPicPr>
          <p:cNvPr descr="Logotipo&#10;&#10;El contenido generado por IA puede ser incorrecto." id="109" name="Google Shape;109;p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10" name="Google Shape;110;p2"/>
          <p:cNvSpPr txBox="1"/>
          <p:nvPr/>
        </p:nvSpPr>
        <p:spPr>
          <a:xfrm>
            <a:off x="2941721" y="2347573"/>
            <a:ext cx="6172200"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ES" sz="1800" u="none" cap="none" strike="noStrike">
                <a:solidFill>
                  <a:srgbClr val="000000"/>
                </a:solidFill>
                <a:latin typeface="Corbel"/>
                <a:ea typeface="Corbel"/>
                <a:cs typeface="Corbel"/>
                <a:sym typeface="Corbel"/>
              </a:rPr>
              <a:t>Aim:</a:t>
            </a:r>
            <a:endParaRPr/>
          </a:p>
          <a:p>
            <a:pPr indent="0" lvl="0" marL="0" marR="0" rtl="0" algn="l">
              <a:spcBef>
                <a:spcPts val="0"/>
              </a:spcBef>
              <a:spcAft>
                <a:spcPts val="0"/>
              </a:spcAft>
              <a:buNone/>
            </a:pPr>
            <a:br>
              <a:rPr lang="es-ES" sz="1800">
                <a:solidFill>
                  <a:schemeClr val="dk1"/>
                </a:solidFill>
                <a:latin typeface="Corbel"/>
                <a:ea typeface="Corbel"/>
                <a:cs typeface="Corbel"/>
                <a:sym typeface="Corbel"/>
              </a:rPr>
            </a:br>
            <a:r>
              <a:rPr b="0" i="0" lang="es-ES" sz="1800" u="none" strike="noStrike">
                <a:solidFill>
                  <a:srgbClr val="000000"/>
                </a:solidFill>
                <a:latin typeface="Arial"/>
                <a:ea typeface="Arial"/>
                <a:cs typeface="Arial"/>
                <a:sym typeface="Arial"/>
              </a:rPr>
              <a:t>To develop the ability to observe, name, and reflect on one’s own thoughts, feelings, and behaviors — the foundation of emotional intelligence.</a:t>
            </a:r>
            <a:endParaRPr sz="1800">
              <a:solidFill>
                <a:schemeClr val="dk1"/>
              </a:solidFill>
              <a:latin typeface="Corbel"/>
              <a:ea typeface="Corbel"/>
              <a:cs typeface="Corbel"/>
              <a:sym typeface="Corbe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3"/>
          <p:cNvSpPr txBox="1"/>
          <p:nvPr/>
        </p:nvSpPr>
        <p:spPr>
          <a:xfrm>
            <a:off x="3489000" y="255313"/>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16" name="Google Shape;116;p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17" name="Google Shape;117;p3"/>
          <p:cNvSpPr txBox="1"/>
          <p:nvPr/>
        </p:nvSpPr>
        <p:spPr>
          <a:xfrm>
            <a:off x="1030613" y="1930126"/>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OBJECTIVES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Understand what self-awareness means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Identify inner triggers, patterns, and reactions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Learn reflective and observational tools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Connect self-awareness to communication, leadership, and growth</a:t>
            </a:r>
            <a:endParaRPr b="0" i="0" sz="1800" u="none" strike="noStrike">
              <a:solidFill>
                <a:srgbClr val="000000"/>
              </a:solidFill>
              <a:latin typeface="Corbel"/>
              <a:ea typeface="Corbel"/>
              <a:cs typeface="Corbel"/>
              <a:sym typeface="Corbel"/>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4"/>
          <p:cNvSpPr txBox="1"/>
          <p:nvPr/>
        </p:nvSpPr>
        <p:spPr>
          <a:xfrm>
            <a:off x="3342338" y="194443"/>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23" name="Google Shape;123;p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24" name="Google Shape;124;p4"/>
          <p:cNvSpPr txBox="1"/>
          <p:nvPr/>
        </p:nvSpPr>
        <p:spPr>
          <a:xfrm>
            <a:off x="698267" y="1869256"/>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WHAT IS SELF-AWARENESS?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Self-awareness is the ability to recognize your own emotional states, motivations, and behavioral patterns — in the moment and over time.</a:t>
            </a:r>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It is knowing </a:t>
            </a:r>
            <a:r>
              <a:rPr b="0" i="1" lang="es-ES" sz="1800" u="none" strike="noStrike">
                <a:solidFill>
                  <a:srgbClr val="000000"/>
                </a:solidFill>
                <a:latin typeface="Corbel"/>
                <a:ea typeface="Corbel"/>
                <a:cs typeface="Corbel"/>
                <a:sym typeface="Corbel"/>
              </a:rPr>
              <a:t>what</a:t>
            </a:r>
            <a:r>
              <a:rPr b="0" i="0" lang="es-ES" sz="1800" u="none" strike="noStrike">
                <a:solidFill>
                  <a:srgbClr val="000000"/>
                </a:solidFill>
                <a:latin typeface="Corbel"/>
                <a:ea typeface="Corbel"/>
                <a:cs typeface="Corbel"/>
                <a:sym typeface="Corbel"/>
              </a:rPr>
              <a:t> you're doing and </a:t>
            </a:r>
            <a:r>
              <a:rPr b="0" i="1" lang="es-ES" sz="1800" u="none" strike="noStrike">
                <a:solidFill>
                  <a:srgbClr val="000000"/>
                </a:solidFill>
                <a:latin typeface="Corbel"/>
                <a:ea typeface="Corbel"/>
                <a:cs typeface="Corbel"/>
                <a:sym typeface="Corbel"/>
              </a:rPr>
              <a:t>why</a:t>
            </a:r>
            <a:r>
              <a:rPr b="0" i="0" lang="es-ES" sz="1800" u="none" strike="noStrike">
                <a:solidFill>
                  <a:srgbClr val="000000"/>
                </a:solidFill>
                <a:latin typeface="Corbel"/>
                <a:ea typeface="Corbel"/>
                <a:cs typeface="Corbel"/>
                <a:sym typeface="Corbel"/>
              </a:rPr>
              <a:t> you're doing it.</a:t>
            </a:r>
            <a:endParaRPr/>
          </a:p>
        </p:txBody>
      </p:sp>
      <p:pic>
        <p:nvPicPr>
          <p:cNvPr id="125" name="Google Shape;125;p4"/>
          <p:cNvPicPr preferRelativeResize="0"/>
          <p:nvPr/>
        </p:nvPicPr>
        <p:blipFill rotWithShape="1">
          <a:blip r:embed="rId4">
            <a:alphaModFix/>
          </a:blip>
          <a:srcRect b="0" l="0" r="0" t="0"/>
          <a:stretch/>
        </p:blipFill>
        <p:spPr>
          <a:xfrm>
            <a:off x="6870467" y="1274082"/>
            <a:ext cx="4699000" cy="4699000"/>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5"/>
          <p:cNvSpPr txBox="1"/>
          <p:nvPr/>
        </p:nvSpPr>
        <p:spPr>
          <a:xfrm>
            <a:off x="3402012" y="164305"/>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31" name="Google Shape;131;p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32" name="Google Shape;132;p5"/>
          <p:cNvSpPr txBox="1"/>
          <p:nvPr/>
        </p:nvSpPr>
        <p:spPr>
          <a:xfrm>
            <a:off x="1066006" y="1839118"/>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TYPES OF SELF-AWARENESS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Internal:</a:t>
            </a:r>
            <a:r>
              <a:rPr b="0" i="0" lang="es-ES" sz="1800" u="none" strike="noStrike">
                <a:solidFill>
                  <a:srgbClr val="000000"/>
                </a:solidFill>
                <a:latin typeface="Corbel"/>
                <a:ea typeface="Corbel"/>
                <a:cs typeface="Corbel"/>
                <a:sym typeface="Corbel"/>
              </a:rPr>
              <a:t> How clearly you understand your own emotions, thoughts, and values</a:t>
            </a:r>
            <a:endParaRPr b="0"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External:</a:t>
            </a:r>
            <a:r>
              <a:rPr b="0" i="0" lang="es-ES" sz="1800" u="none" strike="noStrike">
                <a:solidFill>
                  <a:srgbClr val="000000"/>
                </a:solidFill>
                <a:latin typeface="Corbel"/>
                <a:ea typeface="Corbel"/>
                <a:cs typeface="Corbel"/>
                <a:sym typeface="Corbel"/>
              </a:rPr>
              <a:t> How accurately you understand how others perceive you</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Both are necessary for growth and healthy relationships.</a:t>
            </a:r>
            <a:endParaRPr/>
          </a:p>
        </p:txBody>
      </p:sp>
      <p:pic>
        <p:nvPicPr>
          <p:cNvPr id="133" name="Google Shape;133;p5"/>
          <p:cNvPicPr preferRelativeResize="0"/>
          <p:nvPr/>
        </p:nvPicPr>
        <p:blipFill rotWithShape="1">
          <a:blip r:embed="rId4">
            <a:alphaModFix/>
          </a:blip>
          <a:srcRect b="0" l="0" r="0" t="0"/>
          <a:stretch/>
        </p:blipFill>
        <p:spPr>
          <a:xfrm>
            <a:off x="7224712" y="1302524"/>
            <a:ext cx="4699000" cy="4699000"/>
          </a:xfrm>
          <a:prstGeom prst="rect">
            <a:avLst/>
          </a:prstGeom>
          <a:noFill/>
          <a:ln>
            <a:noFill/>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6"/>
          <p:cNvSpPr txBox="1"/>
          <p:nvPr/>
        </p:nvSpPr>
        <p:spPr>
          <a:xfrm>
            <a:off x="4961445" y="225877"/>
            <a:ext cx="6172199" cy="1674813"/>
          </a:xfrm>
          <a:prstGeom prst="rect">
            <a:avLst/>
          </a:prstGeom>
          <a:noFill/>
          <a:ln>
            <a:noFill/>
          </a:ln>
        </p:spPr>
        <p:txBody>
          <a:bodyPr anchorCtr="0" anchor="t" bIns="45700" lIns="91425" spcFirstLastPara="1" rIns="91425" wrap="square" tIns="45700">
            <a:normAutofit fontScale="900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39" name="Google Shape;139;p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40" name="Google Shape;140;p6"/>
          <p:cNvSpPr txBox="1"/>
          <p:nvPr/>
        </p:nvSpPr>
        <p:spPr>
          <a:xfrm>
            <a:off x="1058356" y="1771858"/>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WHY SELF-AWARENESS MATTERS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Improves emotional regulation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Helps us make conscious decisions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Strengthens interpersonal relationships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Builds leadership presence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Reduces reactive behavior</a:t>
            </a:r>
            <a:endParaRPr b="0" i="0" sz="1800" u="none" strike="noStrike">
              <a:solidFill>
                <a:srgbClr val="000000"/>
              </a:solidFill>
              <a:latin typeface="Corbel"/>
              <a:ea typeface="Corbel"/>
              <a:cs typeface="Corbel"/>
              <a:sym typeface="Corbel"/>
            </a:endParaRPr>
          </a:p>
        </p:txBody>
      </p:sp>
      <p:pic>
        <p:nvPicPr>
          <p:cNvPr id="141" name="Google Shape;141;p6"/>
          <p:cNvPicPr preferRelativeResize="0"/>
          <p:nvPr/>
        </p:nvPicPr>
        <p:blipFill rotWithShape="1">
          <a:blip r:embed="rId4">
            <a:alphaModFix/>
          </a:blip>
          <a:srcRect b="0" l="0" r="0" t="0"/>
          <a:stretch/>
        </p:blipFill>
        <p:spPr>
          <a:xfrm>
            <a:off x="7026422" y="1343735"/>
            <a:ext cx="4490310" cy="4490310"/>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7"/>
          <p:cNvSpPr txBox="1"/>
          <p:nvPr/>
        </p:nvSpPr>
        <p:spPr>
          <a:xfrm>
            <a:off x="3772398" y="207962"/>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48" name="Google Shape;148;p7"/>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49" name="Google Shape;149;p7"/>
          <p:cNvSpPr txBox="1"/>
          <p:nvPr/>
        </p:nvSpPr>
        <p:spPr>
          <a:xfrm>
            <a:off x="747214" y="1882775"/>
            <a:ext cx="617220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COMMON CHALLENGES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 Acting on impulse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Denying uncomfortable feelings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Blaming others without reflection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Emotional “autopilot” responses</a:t>
            </a:r>
            <a:endParaRPr/>
          </a:p>
          <a:p>
            <a:pPr indent="0" lvl="0" marL="0" marR="0" rtl="0" algn="l">
              <a:spcBef>
                <a:spcPts val="0"/>
              </a:spcBef>
              <a:spcAft>
                <a:spcPts val="0"/>
              </a:spcAft>
              <a:buClr>
                <a:schemeClr val="dk1"/>
              </a:buClr>
              <a:buSzPts val="1800"/>
              <a:buFont typeface="Corbel"/>
              <a:buNone/>
            </a:pPr>
            <a:r>
              <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Awareness helps you </a:t>
            </a:r>
            <a:r>
              <a:rPr b="0" i="1" lang="es-ES" sz="1800" u="none" strike="noStrike">
                <a:solidFill>
                  <a:srgbClr val="000000"/>
                </a:solidFill>
                <a:latin typeface="Corbel"/>
                <a:ea typeface="Corbel"/>
                <a:cs typeface="Corbel"/>
                <a:sym typeface="Corbel"/>
              </a:rPr>
              <a:t>pause</a:t>
            </a:r>
            <a:r>
              <a:rPr b="0" i="0" lang="es-ES" sz="1800" u="none" strike="noStrike">
                <a:solidFill>
                  <a:srgbClr val="000000"/>
                </a:solidFill>
                <a:latin typeface="Corbel"/>
                <a:ea typeface="Corbel"/>
                <a:cs typeface="Corbel"/>
                <a:sym typeface="Corbel"/>
              </a:rPr>
              <a:t> and </a:t>
            </a:r>
            <a:r>
              <a:rPr b="0" i="1" lang="es-ES" sz="1800" u="none" strike="noStrike">
                <a:solidFill>
                  <a:srgbClr val="000000"/>
                </a:solidFill>
                <a:latin typeface="Corbel"/>
                <a:ea typeface="Corbel"/>
                <a:cs typeface="Corbel"/>
                <a:sym typeface="Corbel"/>
              </a:rPr>
              <a:t>choose</a:t>
            </a:r>
            <a:r>
              <a:rPr b="0" i="0" lang="es-ES" sz="1800" u="none" strike="noStrike">
                <a:solidFill>
                  <a:srgbClr val="000000"/>
                </a:solidFill>
                <a:latin typeface="Corbel"/>
                <a:ea typeface="Corbel"/>
                <a:cs typeface="Corbel"/>
                <a:sym typeface="Corbel"/>
              </a:rPr>
              <a:t>.</a:t>
            </a:r>
            <a:endParaRPr/>
          </a:p>
        </p:txBody>
      </p:sp>
      <p:pic>
        <p:nvPicPr>
          <p:cNvPr id="150" name="Google Shape;150;p7"/>
          <p:cNvPicPr preferRelativeResize="0"/>
          <p:nvPr/>
        </p:nvPicPr>
        <p:blipFill rotWithShape="1">
          <a:blip r:embed="rId4">
            <a:alphaModFix/>
          </a:blip>
          <a:srcRect b="5384" l="0" r="0" t="19244"/>
          <a:stretch/>
        </p:blipFill>
        <p:spPr>
          <a:xfrm>
            <a:off x="6664010" y="1325011"/>
            <a:ext cx="4699000" cy="4718950"/>
          </a:xfrm>
          <a:prstGeom prst="rect">
            <a:avLst/>
          </a:prstGeom>
          <a:noFill/>
          <a:ln>
            <a:noFill/>
          </a:ln>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8"/>
          <p:cNvSpPr txBox="1"/>
          <p:nvPr/>
        </p:nvSpPr>
        <p:spPr>
          <a:xfrm>
            <a:off x="3579813" y="296862"/>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56" name="Google Shape;156;p8"/>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57" name="Google Shape;157;p8"/>
          <p:cNvSpPr txBox="1"/>
          <p:nvPr/>
        </p:nvSpPr>
        <p:spPr>
          <a:xfrm>
            <a:off x="939800" y="1674674"/>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SIGNS YOU'RE DEVELOPING SELF-AWARENESS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You notice your internal reactions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You ask: “What am I feeling right now?”</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You reflect after conflict</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You take ownership without blaming</a:t>
            </a:r>
            <a:endParaRPr b="0" i="0" sz="1800" u="none" strike="noStrike">
              <a:solidFill>
                <a:srgbClr val="000000"/>
              </a:solidFill>
              <a:latin typeface="Corbel"/>
              <a:ea typeface="Corbel"/>
              <a:cs typeface="Corbel"/>
              <a:sym typeface="Corbel"/>
            </a:endParaRPr>
          </a:p>
        </p:txBody>
      </p:sp>
      <p:pic>
        <p:nvPicPr>
          <p:cNvPr id="158" name="Google Shape;158;p8"/>
          <p:cNvPicPr preferRelativeResize="0"/>
          <p:nvPr/>
        </p:nvPicPr>
        <p:blipFill rotWithShape="1">
          <a:blip r:embed="rId4">
            <a:alphaModFix/>
          </a:blip>
          <a:srcRect b="0" l="0" r="0" t="0"/>
          <a:stretch/>
        </p:blipFill>
        <p:spPr>
          <a:xfrm>
            <a:off x="6929244" y="1866900"/>
            <a:ext cx="4699000" cy="3124200"/>
          </a:xfrm>
          <a:prstGeom prst="rect">
            <a:avLst/>
          </a:prstGeom>
          <a:noFill/>
          <a:ln>
            <a:noFill/>
          </a:ln>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9"/>
          <p:cNvSpPr txBox="1"/>
          <p:nvPr/>
        </p:nvSpPr>
        <p:spPr>
          <a:xfrm>
            <a:off x="3516390" y="215862"/>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SELF-AWARENESS</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64" name="Google Shape;164;p9"/>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65" name="Google Shape;165;p9"/>
          <p:cNvSpPr txBox="1"/>
          <p:nvPr/>
        </p:nvSpPr>
        <p:spPr>
          <a:xfrm>
            <a:off x="698267" y="1751828"/>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SELF-TALK: YOUR INNER VOICE</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Observe your thoughts like a curious observer:</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Are they kind or critical?</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Are they based on truth or fear?</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Are they helpful or harmful?</a:t>
            </a:r>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Change begins with noticing.</a:t>
            </a:r>
            <a:endParaRPr/>
          </a:p>
        </p:txBody>
      </p:sp>
      <p:pic>
        <p:nvPicPr>
          <p:cNvPr id="166" name="Google Shape;166;p9"/>
          <p:cNvPicPr preferRelativeResize="0"/>
          <p:nvPr/>
        </p:nvPicPr>
        <p:blipFill rotWithShape="1">
          <a:blip r:embed="rId4">
            <a:alphaModFix/>
          </a:blip>
          <a:srcRect b="0" l="0" r="0" t="0"/>
          <a:stretch/>
        </p:blipFill>
        <p:spPr>
          <a:xfrm>
            <a:off x="6288978" y="1235617"/>
            <a:ext cx="4699000" cy="4699000"/>
          </a:xfrm>
          <a:prstGeom prst="rect">
            <a:avLst/>
          </a:prstGeom>
          <a:noFill/>
          <a:ln>
            <a:noFill/>
          </a:ln>
        </p:spPr>
      </p:pic>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2019-04-23T12:14:49Z</dcterms:created>
  <dc:creator>I and F</dc:creator>
</cp:coreProperties>
</file>